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168"/>
    <a:srgbClr val="846E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00"/>
    <p:restoredTop sz="94663"/>
  </p:normalViewPr>
  <p:slideViewPr>
    <p:cSldViewPr snapToGrid="0" snapToObjects="1">
      <p:cViewPr>
        <p:scale>
          <a:sx n="73" d="100"/>
          <a:sy n="73" d="100"/>
        </p:scale>
        <p:origin x="632" y="1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D42168"/>
              </a:solidFill>
              <a:ln>
                <a:noFill/>
              </a:ln>
              <a:effectLst/>
            </c:spPr>
            <c:extLst>
              <c:ext xmlns:c16="http://schemas.microsoft.com/office/drawing/2014/chart" uri="{C3380CC4-5D6E-409C-BE32-E72D297353CC}">
                <c16:uniqueId val="{00000005-828D-4F4E-845C-6F694FA4AF4B}"/>
              </c:ext>
            </c:extLst>
          </c:dPt>
          <c:dPt>
            <c:idx val="1"/>
            <c:invertIfNegative val="0"/>
            <c:bubble3D val="0"/>
            <c:spPr>
              <a:solidFill>
                <a:srgbClr val="D42168"/>
              </a:solidFill>
              <a:ln>
                <a:noFill/>
              </a:ln>
              <a:effectLst/>
            </c:spPr>
            <c:extLst>
              <c:ext xmlns:c16="http://schemas.microsoft.com/office/drawing/2014/chart" uri="{C3380CC4-5D6E-409C-BE32-E72D297353CC}">
                <c16:uniqueId val="{00000004-828D-4F4E-845C-6F694FA4AF4B}"/>
              </c:ext>
            </c:extLst>
          </c:dPt>
          <c:trendline>
            <c:spPr>
              <a:ln w="38100" cap="rnd">
                <a:solidFill>
                  <a:srgbClr val="846E45"/>
                </a:solidFill>
                <a:prstDash val="sysDot"/>
              </a:ln>
              <a:effectLst/>
            </c:spPr>
            <c:trendlineType val="linear"/>
            <c:dispRSqr val="0"/>
            <c:dispEq val="0"/>
          </c:trendline>
          <c:cat>
            <c:numRef>
              <c:f>Sheet1!$A$2:$A$3</c:f>
              <c:numCache>
                <c:formatCode>General</c:formatCode>
                <c:ptCount val="2"/>
                <c:pt idx="0">
                  <c:v>2017</c:v>
                </c:pt>
                <c:pt idx="1">
                  <c:v>2018</c:v>
                </c:pt>
              </c:numCache>
            </c:numRef>
          </c:cat>
          <c:val>
            <c:numRef>
              <c:f>Sheet1!$B$2:$B$3</c:f>
              <c:numCache>
                <c:formatCode>General</c:formatCode>
                <c:ptCount val="2"/>
                <c:pt idx="0">
                  <c:v>4</c:v>
                </c:pt>
                <c:pt idx="1">
                  <c:v>23</c:v>
                </c:pt>
              </c:numCache>
            </c:numRef>
          </c:val>
          <c:extLst>
            <c:ext xmlns:c16="http://schemas.microsoft.com/office/drawing/2014/chart" uri="{C3380CC4-5D6E-409C-BE32-E72D297353CC}">
              <c16:uniqueId val="{00000000-828D-4F4E-845C-6F694FA4AF4B}"/>
            </c:ext>
          </c:extLst>
        </c:ser>
        <c:dLbls>
          <c:showLegendKey val="0"/>
          <c:showVal val="0"/>
          <c:showCatName val="0"/>
          <c:showSerName val="0"/>
          <c:showPercent val="0"/>
          <c:showBubbleSize val="0"/>
        </c:dLbls>
        <c:gapWidth val="325"/>
        <c:overlap val="-27"/>
        <c:axId val="1085443952"/>
        <c:axId val="1085445632"/>
      </c:barChart>
      <c:catAx>
        <c:axId val="108544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445632"/>
        <c:crosses val="autoZero"/>
        <c:auto val="1"/>
        <c:lblAlgn val="ctr"/>
        <c:lblOffset val="100"/>
        <c:noMultiLvlLbl val="0"/>
      </c:catAx>
      <c:valAx>
        <c:axId val="1085445632"/>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44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6F76-F6B3-8947-A437-F692AEC947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62C8AF-D544-3C48-AB3E-AEBA5DEC8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65926B-8648-9C47-9DA5-D3EC2E7D0FB9}"/>
              </a:ext>
            </a:extLst>
          </p:cNvPr>
          <p:cNvSpPr>
            <a:spLocks noGrp="1"/>
          </p:cNvSpPr>
          <p:nvPr>
            <p:ph type="dt" sz="half" idx="10"/>
          </p:nvPr>
        </p:nvSpPr>
        <p:spPr/>
        <p:txBody>
          <a:bodyPr/>
          <a:lstStyle/>
          <a:p>
            <a:fld id="{48A87A34-81AB-432B-8DAE-1953F412C126}" type="datetimeFigureOut">
              <a:rPr lang="en-US" smtClean="0"/>
              <a:pPr/>
              <a:t>12/26/18</a:t>
            </a:fld>
            <a:endParaRPr lang="en-US" dirty="0"/>
          </a:p>
        </p:txBody>
      </p:sp>
      <p:sp>
        <p:nvSpPr>
          <p:cNvPr id="5" name="Footer Placeholder 4">
            <a:extLst>
              <a:ext uri="{FF2B5EF4-FFF2-40B4-BE49-F238E27FC236}">
                <a16:creationId xmlns:a16="http://schemas.microsoft.com/office/drawing/2014/main" id="{3D599278-45BC-A844-A741-D00AAAF5EB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9AD72E-2F38-0949-9452-0D142D9C58A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6603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00CF-6183-AF49-A054-BABBD913C9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5876C-FAFA-FC4C-8D20-6F9AC2FEFB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AEB63-63F8-524B-86BD-8A5CC8FF7CBC}"/>
              </a:ext>
            </a:extLst>
          </p:cNvPr>
          <p:cNvSpPr>
            <a:spLocks noGrp="1"/>
          </p:cNvSpPr>
          <p:nvPr>
            <p:ph type="dt" sz="half" idx="10"/>
          </p:nvPr>
        </p:nvSpPr>
        <p:spPr/>
        <p:txBody>
          <a:bodyPr/>
          <a:lstStyle/>
          <a:p>
            <a:fld id="{48A87A34-81AB-432B-8DAE-1953F412C126}" type="datetimeFigureOut">
              <a:rPr lang="en-US" smtClean="0"/>
              <a:pPr/>
              <a:t>12/26/18</a:t>
            </a:fld>
            <a:endParaRPr lang="en-US" dirty="0"/>
          </a:p>
        </p:txBody>
      </p:sp>
      <p:sp>
        <p:nvSpPr>
          <p:cNvPr id="5" name="Footer Placeholder 4">
            <a:extLst>
              <a:ext uri="{FF2B5EF4-FFF2-40B4-BE49-F238E27FC236}">
                <a16:creationId xmlns:a16="http://schemas.microsoft.com/office/drawing/2014/main" id="{378832DE-4E89-C841-9D5D-9A8DED2398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730966-43C3-A241-9D74-6D71D2F2392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5341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F8139B-E961-B849-8C0E-CB813A7D1B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EF9466-E39F-424F-BB92-4298C59C0B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9381A-7DC0-BF4C-8938-927A9C80E9DD}"/>
              </a:ext>
            </a:extLst>
          </p:cNvPr>
          <p:cNvSpPr>
            <a:spLocks noGrp="1"/>
          </p:cNvSpPr>
          <p:nvPr>
            <p:ph type="dt" sz="half" idx="10"/>
          </p:nvPr>
        </p:nvSpPr>
        <p:spPr/>
        <p:txBody>
          <a:bodyPr/>
          <a:lstStyle/>
          <a:p>
            <a:fld id="{48A87A34-81AB-432B-8DAE-1953F412C126}" type="datetimeFigureOut">
              <a:rPr lang="en-US" smtClean="0"/>
              <a:pPr/>
              <a:t>12/26/18</a:t>
            </a:fld>
            <a:endParaRPr lang="en-US" dirty="0"/>
          </a:p>
        </p:txBody>
      </p:sp>
      <p:sp>
        <p:nvSpPr>
          <p:cNvPr id="5" name="Footer Placeholder 4">
            <a:extLst>
              <a:ext uri="{FF2B5EF4-FFF2-40B4-BE49-F238E27FC236}">
                <a16:creationId xmlns:a16="http://schemas.microsoft.com/office/drawing/2014/main" id="{9EBD0B79-0144-BF47-982F-E984900AE7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549771-0139-7E4B-9211-506D97E9559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105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6FC3-5955-4346-99DA-39E72C36E9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84578D-9723-DB43-BA70-374107DDFD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75ECB-D3FD-D846-952E-6C901072E10B}"/>
              </a:ext>
            </a:extLst>
          </p:cNvPr>
          <p:cNvSpPr>
            <a:spLocks noGrp="1"/>
          </p:cNvSpPr>
          <p:nvPr>
            <p:ph type="dt" sz="half" idx="10"/>
          </p:nvPr>
        </p:nvSpPr>
        <p:spPr/>
        <p:txBody>
          <a:bodyPr/>
          <a:lstStyle/>
          <a:p>
            <a:fld id="{48A87A34-81AB-432B-8DAE-1953F412C126}" type="datetimeFigureOut">
              <a:rPr lang="en-US" smtClean="0"/>
              <a:pPr/>
              <a:t>12/26/18</a:t>
            </a:fld>
            <a:endParaRPr lang="en-US" dirty="0"/>
          </a:p>
        </p:txBody>
      </p:sp>
      <p:sp>
        <p:nvSpPr>
          <p:cNvPr id="5" name="Footer Placeholder 4">
            <a:extLst>
              <a:ext uri="{FF2B5EF4-FFF2-40B4-BE49-F238E27FC236}">
                <a16:creationId xmlns:a16="http://schemas.microsoft.com/office/drawing/2014/main" id="{CFF06573-CC76-1343-B72A-A9D1391479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DD4652-1F1F-A447-B52F-63BF4748E71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846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A91C0-9E0A-0344-9A85-DB8EA79678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B65F7A-5EC4-5146-8EB0-14C91549C3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52E21F-4AB3-734E-BDFA-1A1C17A3FFF0}"/>
              </a:ext>
            </a:extLst>
          </p:cNvPr>
          <p:cNvSpPr>
            <a:spLocks noGrp="1"/>
          </p:cNvSpPr>
          <p:nvPr>
            <p:ph type="dt" sz="half" idx="10"/>
          </p:nvPr>
        </p:nvSpPr>
        <p:spPr/>
        <p:txBody>
          <a:bodyPr/>
          <a:lstStyle/>
          <a:p>
            <a:fld id="{48A87A34-81AB-432B-8DAE-1953F412C126}" type="datetimeFigureOut">
              <a:rPr lang="en-US" smtClean="0"/>
              <a:t>12/26/18</a:t>
            </a:fld>
            <a:endParaRPr lang="en-US" dirty="0"/>
          </a:p>
        </p:txBody>
      </p:sp>
      <p:sp>
        <p:nvSpPr>
          <p:cNvPr id="5" name="Footer Placeholder 4">
            <a:extLst>
              <a:ext uri="{FF2B5EF4-FFF2-40B4-BE49-F238E27FC236}">
                <a16:creationId xmlns:a16="http://schemas.microsoft.com/office/drawing/2014/main" id="{2E9AC8B1-2C87-B740-B8D9-A8F599F642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D184D9-8E54-1F4D-BE49-89BA72CB192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309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FE3C-B77D-BC47-8E8E-223F83DFDB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258C48-CFDD-1D4C-842F-E76ADE89D2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FE9322-79EF-E54B-9637-B195F52C36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3D6B2F-5283-E642-A0DF-8F78348649FC}"/>
              </a:ext>
            </a:extLst>
          </p:cNvPr>
          <p:cNvSpPr>
            <a:spLocks noGrp="1"/>
          </p:cNvSpPr>
          <p:nvPr>
            <p:ph type="dt" sz="half" idx="10"/>
          </p:nvPr>
        </p:nvSpPr>
        <p:spPr/>
        <p:txBody>
          <a:bodyPr/>
          <a:lstStyle/>
          <a:p>
            <a:fld id="{48A87A34-81AB-432B-8DAE-1953F412C126}" type="datetimeFigureOut">
              <a:rPr lang="en-US" smtClean="0"/>
              <a:pPr/>
              <a:t>12/26/18</a:t>
            </a:fld>
            <a:endParaRPr lang="en-US" dirty="0"/>
          </a:p>
        </p:txBody>
      </p:sp>
      <p:sp>
        <p:nvSpPr>
          <p:cNvPr id="6" name="Footer Placeholder 5">
            <a:extLst>
              <a:ext uri="{FF2B5EF4-FFF2-40B4-BE49-F238E27FC236}">
                <a16:creationId xmlns:a16="http://schemas.microsoft.com/office/drawing/2014/main" id="{E798F7EE-0A68-E34F-868B-02CD4DAE2E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6BCC8E-9984-B741-828B-1A98556E5A43}"/>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4095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04E08-9840-D749-ADEF-6785A4241F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CCEF44-0D95-9A47-96E9-A8B018601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97B03B-E51D-464B-9571-25343B37A0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F0040F-337E-9A49-9ADD-DB7D6A8E04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7486E1-1AF1-ED49-9D52-122B0473CE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D30083-D090-5445-A778-029BFF61A590}"/>
              </a:ext>
            </a:extLst>
          </p:cNvPr>
          <p:cNvSpPr>
            <a:spLocks noGrp="1"/>
          </p:cNvSpPr>
          <p:nvPr>
            <p:ph type="dt" sz="half" idx="10"/>
          </p:nvPr>
        </p:nvSpPr>
        <p:spPr/>
        <p:txBody>
          <a:bodyPr/>
          <a:lstStyle/>
          <a:p>
            <a:fld id="{48A87A34-81AB-432B-8DAE-1953F412C126}" type="datetimeFigureOut">
              <a:rPr lang="en-US" smtClean="0"/>
              <a:pPr/>
              <a:t>12/26/18</a:t>
            </a:fld>
            <a:endParaRPr lang="en-US" dirty="0"/>
          </a:p>
        </p:txBody>
      </p:sp>
      <p:sp>
        <p:nvSpPr>
          <p:cNvPr id="8" name="Footer Placeholder 7">
            <a:extLst>
              <a:ext uri="{FF2B5EF4-FFF2-40B4-BE49-F238E27FC236}">
                <a16:creationId xmlns:a16="http://schemas.microsoft.com/office/drawing/2014/main" id="{E8B05830-1283-B44A-ADD6-4358F2954F6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27A3838-8DBE-E442-AF77-8C725910C7E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061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4DCA-BE57-7945-9E20-4A8FC65F0E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394762-DCF2-C640-93A8-65483BF15ECC}"/>
              </a:ext>
            </a:extLst>
          </p:cNvPr>
          <p:cNvSpPr>
            <a:spLocks noGrp="1"/>
          </p:cNvSpPr>
          <p:nvPr>
            <p:ph type="dt" sz="half" idx="10"/>
          </p:nvPr>
        </p:nvSpPr>
        <p:spPr/>
        <p:txBody>
          <a:bodyPr/>
          <a:lstStyle/>
          <a:p>
            <a:fld id="{48A87A34-81AB-432B-8DAE-1953F412C126}" type="datetimeFigureOut">
              <a:rPr lang="en-US" smtClean="0"/>
              <a:t>12/26/18</a:t>
            </a:fld>
            <a:endParaRPr lang="en-US" dirty="0"/>
          </a:p>
        </p:txBody>
      </p:sp>
      <p:sp>
        <p:nvSpPr>
          <p:cNvPr id="4" name="Footer Placeholder 3">
            <a:extLst>
              <a:ext uri="{FF2B5EF4-FFF2-40B4-BE49-F238E27FC236}">
                <a16:creationId xmlns:a16="http://schemas.microsoft.com/office/drawing/2014/main" id="{A9A90D52-2C43-774D-9D88-B26F3AB87F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C65CFD-9854-0C4C-BF3F-3FB804D2CEE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681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8A3170-3306-A041-BC4B-1C2858C6DC97}"/>
              </a:ext>
            </a:extLst>
          </p:cNvPr>
          <p:cNvSpPr>
            <a:spLocks noGrp="1"/>
          </p:cNvSpPr>
          <p:nvPr>
            <p:ph type="dt" sz="half" idx="10"/>
          </p:nvPr>
        </p:nvSpPr>
        <p:spPr/>
        <p:txBody>
          <a:bodyPr/>
          <a:lstStyle/>
          <a:p>
            <a:fld id="{48A87A34-81AB-432B-8DAE-1953F412C126}" type="datetimeFigureOut">
              <a:rPr lang="en-US" smtClean="0"/>
              <a:t>12/26/18</a:t>
            </a:fld>
            <a:endParaRPr lang="en-US" dirty="0"/>
          </a:p>
        </p:txBody>
      </p:sp>
      <p:sp>
        <p:nvSpPr>
          <p:cNvPr id="3" name="Footer Placeholder 2">
            <a:extLst>
              <a:ext uri="{FF2B5EF4-FFF2-40B4-BE49-F238E27FC236}">
                <a16:creationId xmlns:a16="http://schemas.microsoft.com/office/drawing/2014/main" id="{4E9AD0BE-103A-3248-B194-3EAEA678B67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B99789-4CE7-784F-8944-DF1F9C49BCB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251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F4CC5-98D9-8641-92B2-14842B415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AD1D2B-D099-AD45-BB37-044DC836F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22BCFF-9894-3B44-BC9C-46B046A07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E3276D-6255-9442-9F8B-2CF054D4B6DC}"/>
              </a:ext>
            </a:extLst>
          </p:cNvPr>
          <p:cNvSpPr>
            <a:spLocks noGrp="1"/>
          </p:cNvSpPr>
          <p:nvPr>
            <p:ph type="dt" sz="half" idx="10"/>
          </p:nvPr>
        </p:nvSpPr>
        <p:spPr/>
        <p:txBody>
          <a:bodyPr/>
          <a:lstStyle/>
          <a:p>
            <a:fld id="{48A87A34-81AB-432B-8DAE-1953F412C126}" type="datetimeFigureOut">
              <a:rPr lang="en-US" smtClean="0"/>
              <a:pPr/>
              <a:t>12/26/18</a:t>
            </a:fld>
            <a:endParaRPr lang="en-US" dirty="0"/>
          </a:p>
        </p:txBody>
      </p:sp>
      <p:sp>
        <p:nvSpPr>
          <p:cNvPr id="6" name="Footer Placeholder 5">
            <a:extLst>
              <a:ext uri="{FF2B5EF4-FFF2-40B4-BE49-F238E27FC236}">
                <a16:creationId xmlns:a16="http://schemas.microsoft.com/office/drawing/2014/main" id="{3A06C6B3-6853-A74F-A835-3E7D1669E3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69EDC-57E6-AD49-92D9-12BF8F9FBDE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05877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18DE-C11B-CC40-9996-3BFD8BE01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AD52FB-6785-D945-AE79-BB6304835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291175-2415-E74B-B470-46E74BC37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260708-125C-D441-9C6A-02812144A39A}"/>
              </a:ext>
            </a:extLst>
          </p:cNvPr>
          <p:cNvSpPr>
            <a:spLocks noGrp="1"/>
          </p:cNvSpPr>
          <p:nvPr>
            <p:ph type="dt" sz="half" idx="10"/>
          </p:nvPr>
        </p:nvSpPr>
        <p:spPr/>
        <p:txBody>
          <a:bodyPr/>
          <a:lstStyle/>
          <a:p>
            <a:fld id="{48A87A34-81AB-432B-8DAE-1953F412C126}" type="datetimeFigureOut">
              <a:rPr lang="en-US" smtClean="0"/>
              <a:t>12/26/18</a:t>
            </a:fld>
            <a:endParaRPr lang="en-US" dirty="0"/>
          </a:p>
        </p:txBody>
      </p:sp>
      <p:sp>
        <p:nvSpPr>
          <p:cNvPr id="6" name="Footer Placeholder 5">
            <a:extLst>
              <a:ext uri="{FF2B5EF4-FFF2-40B4-BE49-F238E27FC236}">
                <a16:creationId xmlns:a16="http://schemas.microsoft.com/office/drawing/2014/main" id="{653EC5A2-309D-084D-9E52-359AD21D70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587389-D161-C74B-911A-F231F6E6587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436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658F70-3E33-F946-BEFC-617A63AF4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BEC77F-8B87-3141-944F-08B1AFCFC3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40889-AF4B-8C40-A13B-B693D25686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12/26/18</a:t>
            </a:fld>
            <a:endParaRPr lang="en-US" dirty="0"/>
          </a:p>
        </p:txBody>
      </p:sp>
      <p:sp>
        <p:nvSpPr>
          <p:cNvPr id="5" name="Footer Placeholder 4">
            <a:extLst>
              <a:ext uri="{FF2B5EF4-FFF2-40B4-BE49-F238E27FC236}">
                <a16:creationId xmlns:a16="http://schemas.microsoft.com/office/drawing/2014/main" id="{8000E7DD-A26B-AA48-B9E4-F1F61E9FC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D2DEC90-7991-0F4D-8A7C-CB86A0162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594036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scmp.com/magazines/post-magazine/long-reads/article/2137465/hong-kong-priests-mission-save-drug-mules-system" TargetMode="External"/><Relationship Id="rId3" Type="http://schemas.openxmlformats.org/officeDocument/2006/relationships/hyperlink" Target="https://www.scmp.com/magazines/post-magazine/short-reads/article/2137493/hong-kong-dishes-out-severe-punishment-drug" TargetMode="External"/><Relationship Id="rId7" Type="http://schemas.openxmlformats.org/officeDocument/2006/relationships/hyperlink" Target="https://www.scmp.com/news/hong-kong/education-community/article/2094665/prison-chaplain-who-has-stopped-150-drug-mules" TargetMode="External"/><Relationship Id="rId2" Type="http://schemas.openxmlformats.org/officeDocument/2006/relationships/hyperlink" Target="https://www.scmp.com/news/hong-kong/hong-kong-law-and-crime/article/2151691/hong-kongs-young-smugglers-told-get-caught" TargetMode="External"/><Relationship Id="rId1" Type="http://schemas.openxmlformats.org/officeDocument/2006/relationships/slideLayout" Target="../slideLayouts/slideLayout2.xml"/><Relationship Id="rId6" Type="http://schemas.openxmlformats.org/officeDocument/2006/relationships/hyperlink" Target="http://nomasmulas.com/2018/12/jailed-at-18-young-malaysian-in-hong-kong-prison/" TargetMode="External"/><Relationship Id="rId11" Type="http://schemas.openxmlformats.org/officeDocument/2006/relationships/hyperlink" Target="https://youtu.be/rVcqHWfIv2s" TargetMode="External"/><Relationship Id="rId5" Type="http://schemas.openxmlformats.org/officeDocument/2006/relationships/hyperlink" Target="http://nomasmulas.com/2018/12/looking-for-extra-cash-for-the-new-year-malaysian-chef-turns-drug-mule/" TargetMode="External"/><Relationship Id="rId10" Type="http://schemas.openxmlformats.org/officeDocument/2006/relationships/hyperlink" Target="https://www.youtube.com/watch?v=qr9D6L67fTQ&amp;feature=youtu.be" TargetMode="External"/><Relationship Id="rId4" Type="http://schemas.openxmlformats.org/officeDocument/2006/relationships/hyperlink" Target="http://nomasmulas.com/2018/12/from-kl-to-hk-with-complimentary-flight-tickets-to-jail/" TargetMode="External"/><Relationship Id="rId9" Type="http://schemas.openxmlformats.org/officeDocument/2006/relationships/hyperlink" Target="https://www.youtube.com/watch?v=pGuQyMhfbmA&amp;feature=youtu.b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nomoremules/" TargetMode="External"/><Relationship Id="rId2" Type="http://schemas.openxmlformats.org/officeDocument/2006/relationships/image" Target="../media/image10.emf"/><Relationship Id="rId1" Type="http://schemas.openxmlformats.org/officeDocument/2006/relationships/slideLayout" Target="../slideLayouts/slideLayout1.xml"/><Relationship Id="rId5" Type="http://schemas.openxmlformats.org/officeDocument/2006/relationships/hyperlink" Target="http://nomasmulas.com/category/english/" TargetMode="Externa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descr="A close up of a logo&#13;&#10;&#13;&#10;Description automatically generated">
            <a:extLst>
              <a:ext uri="{FF2B5EF4-FFF2-40B4-BE49-F238E27FC236}">
                <a16:creationId xmlns:a16="http://schemas.microsoft.com/office/drawing/2014/main" id="{120D7E4E-302F-E044-9901-230BDED74E1D}"/>
              </a:ext>
            </a:extLst>
          </p:cNvPr>
          <p:cNvPicPr>
            <a:picLocks noChangeAspect="1"/>
          </p:cNvPicPr>
          <p:nvPr/>
        </p:nvPicPr>
        <p:blipFill>
          <a:blip r:embed="rId2"/>
          <a:stretch>
            <a:fillRect/>
          </a:stretch>
        </p:blipFill>
        <p:spPr>
          <a:xfrm>
            <a:off x="5483397" y="657195"/>
            <a:ext cx="5172815" cy="5143500"/>
          </a:xfrm>
          <a:prstGeom prst="rect">
            <a:avLst/>
          </a:prstGeom>
        </p:spPr>
      </p:pic>
      <p:sp>
        <p:nvSpPr>
          <p:cNvPr id="12" name="TextBox 11">
            <a:extLst>
              <a:ext uri="{FF2B5EF4-FFF2-40B4-BE49-F238E27FC236}">
                <a16:creationId xmlns:a16="http://schemas.microsoft.com/office/drawing/2014/main" id="{6FF43564-7416-2D40-905C-2FFD2033E06A}"/>
              </a:ext>
            </a:extLst>
          </p:cNvPr>
          <p:cNvSpPr txBox="1"/>
          <p:nvPr/>
        </p:nvSpPr>
        <p:spPr>
          <a:xfrm>
            <a:off x="914400" y="3198167"/>
            <a:ext cx="4122502" cy="461665"/>
          </a:xfrm>
          <a:prstGeom prst="rect">
            <a:avLst/>
          </a:prstGeom>
          <a:noFill/>
        </p:spPr>
        <p:txBody>
          <a:bodyPr wrap="square" rtlCol="0">
            <a:spAutoFit/>
          </a:bodyPr>
          <a:lstStyle/>
          <a:p>
            <a:pPr algn="ctr"/>
            <a:r>
              <a:rPr lang="en-US" sz="2400" b="1" spc="300" dirty="0">
                <a:latin typeface="+mj-lt"/>
              </a:rPr>
              <a:t>SPOTLIGHT: MALAYSIA</a:t>
            </a:r>
          </a:p>
        </p:txBody>
      </p:sp>
    </p:spTree>
    <p:extLst>
      <p:ext uri="{BB962C8B-B14F-4D97-AF65-F5344CB8AC3E}">
        <p14:creationId xmlns:p14="http://schemas.microsoft.com/office/powerpoint/2010/main" val="156583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242457-6733-EE49-BE59-5AA44B16074D}"/>
              </a:ext>
            </a:extLst>
          </p:cNvPr>
          <p:cNvSpPr>
            <a:spLocks noGrp="1"/>
          </p:cNvSpPr>
          <p:nvPr>
            <p:ph idx="1"/>
          </p:nvPr>
        </p:nvSpPr>
        <p:spPr>
          <a:xfrm>
            <a:off x="838200" y="1782305"/>
            <a:ext cx="10664952" cy="4197872"/>
          </a:xfrm>
        </p:spPr>
        <p:txBody>
          <a:bodyPr numCol="2" spcCol="360000">
            <a:noAutofit/>
          </a:bodyPr>
          <a:lstStyle/>
          <a:p>
            <a:pPr marL="0" indent="0">
              <a:buNone/>
            </a:pPr>
            <a:r>
              <a:rPr lang="en-HK" sz="1800" dirty="0">
                <a:solidFill>
                  <a:srgbClr val="D42168"/>
                </a:solidFill>
              </a:rPr>
              <a:t> Drug smuggling Hong Kong news </a:t>
            </a:r>
          </a:p>
          <a:p>
            <a:r>
              <a:rPr lang="en-HK" sz="1800" dirty="0">
                <a:hlinkClick r:id="rId2"/>
              </a:rPr>
              <a:t>Hong Kong’s young smugglers told: get caught and your age won’t save you from decades in jail</a:t>
            </a:r>
            <a:endParaRPr lang="en-HK" sz="1800" dirty="0"/>
          </a:p>
          <a:p>
            <a:r>
              <a:rPr lang="en-HK" sz="1800" dirty="0">
                <a:hlinkClick r:id="rId3"/>
              </a:rPr>
              <a:t>Hong Kong dishes out severe punishment for drug mules while gang leaders remain free</a:t>
            </a:r>
            <a:endParaRPr lang="en-HK" sz="1800" u="sng" dirty="0"/>
          </a:p>
          <a:p>
            <a:endParaRPr lang="en-HK" sz="1800" dirty="0"/>
          </a:p>
          <a:p>
            <a:pPr marL="0" indent="0">
              <a:buNone/>
            </a:pPr>
            <a:r>
              <a:rPr lang="en-HK" sz="1800" dirty="0">
                <a:solidFill>
                  <a:srgbClr val="D42168"/>
                </a:solidFill>
              </a:rPr>
              <a:t>Published true stories for the campaign </a:t>
            </a:r>
          </a:p>
          <a:p>
            <a:pPr fontAlgn="base"/>
            <a:r>
              <a:rPr lang="en-HK" sz="1800" dirty="0">
                <a:hlinkClick r:id="rId4"/>
              </a:rPr>
              <a:t>From KL To HK With Complimentary Flight Tickets To Jail</a:t>
            </a:r>
            <a:endParaRPr lang="en-HK" sz="1800" dirty="0"/>
          </a:p>
          <a:p>
            <a:pPr fontAlgn="base"/>
            <a:r>
              <a:rPr lang="en-HK" sz="1800" dirty="0">
                <a:hlinkClick r:id="rId5"/>
              </a:rPr>
              <a:t>Looking For Extra Cash For The New Year, Malaysian Chef Turns Drug Mule</a:t>
            </a:r>
            <a:endParaRPr lang="en-HK" sz="1800" dirty="0"/>
          </a:p>
          <a:p>
            <a:pPr fontAlgn="base"/>
            <a:r>
              <a:rPr lang="en-HK" sz="1800" dirty="0">
                <a:hlinkClick r:id="rId6"/>
              </a:rPr>
              <a:t>Jailed At 18 – Young Malaysian In Hong Kong Prison</a:t>
            </a:r>
            <a:endParaRPr lang="en-HK" sz="1800" dirty="0"/>
          </a:p>
          <a:p>
            <a:pPr marL="0" indent="0">
              <a:buNone/>
            </a:pPr>
            <a:r>
              <a:rPr lang="en-HK" sz="1800" dirty="0">
                <a:solidFill>
                  <a:srgbClr val="D42168"/>
                </a:solidFill>
              </a:rPr>
              <a:t>Press about the campaign </a:t>
            </a:r>
          </a:p>
          <a:p>
            <a:r>
              <a:rPr lang="en-HK" sz="1800" dirty="0">
                <a:hlinkClick r:id="rId7"/>
              </a:rPr>
              <a:t>The prison chaplain who has stopped 150 drug mules reaching Hong Kong</a:t>
            </a:r>
            <a:endParaRPr lang="en-HK" sz="1800" dirty="0"/>
          </a:p>
          <a:p>
            <a:r>
              <a:rPr lang="en-HK" sz="1800" dirty="0">
                <a:hlinkClick r:id="rId8"/>
              </a:rPr>
              <a:t>Hong Kong priest’s mission to save drug mules from a system that favours kingpins</a:t>
            </a:r>
            <a:endParaRPr lang="en-HK" sz="1800" dirty="0"/>
          </a:p>
          <a:p>
            <a:endParaRPr lang="en-HK" sz="1800" dirty="0"/>
          </a:p>
          <a:p>
            <a:pPr marL="0" indent="0">
              <a:buNone/>
            </a:pPr>
            <a:r>
              <a:rPr lang="en-HK" sz="1800" dirty="0">
                <a:solidFill>
                  <a:srgbClr val="D42168"/>
                </a:solidFill>
              </a:rPr>
              <a:t>Videos about the campaign </a:t>
            </a:r>
          </a:p>
          <a:p>
            <a:r>
              <a:rPr lang="en-HK" sz="1800" u="sng" dirty="0">
                <a:hlinkClick r:id="rId9"/>
              </a:rPr>
              <a:t>https://</a:t>
            </a:r>
            <a:r>
              <a:rPr lang="en-HK" sz="1800" u="sng" dirty="0" err="1">
                <a:hlinkClick r:id="rId9"/>
              </a:rPr>
              <a:t>youtu.be</a:t>
            </a:r>
            <a:r>
              <a:rPr lang="en-HK" sz="1800" u="sng" dirty="0">
                <a:hlinkClick r:id="rId9"/>
              </a:rPr>
              <a:t>/</a:t>
            </a:r>
            <a:r>
              <a:rPr lang="en-HK" sz="1800" u="sng" dirty="0" err="1">
                <a:hlinkClick r:id="rId9"/>
              </a:rPr>
              <a:t>pGuQyMhfbmA</a:t>
            </a:r>
            <a:r>
              <a:rPr lang="en-HK" sz="1800" u="sng" dirty="0">
                <a:hlinkClick r:id="rId9"/>
              </a:rPr>
              <a:t> </a:t>
            </a:r>
            <a:endParaRPr lang="en-HK" sz="1800" dirty="0"/>
          </a:p>
          <a:p>
            <a:r>
              <a:rPr lang="en-HK" sz="1800" u="sng" dirty="0">
                <a:hlinkClick r:id="rId10"/>
              </a:rPr>
              <a:t>https://</a:t>
            </a:r>
            <a:r>
              <a:rPr lang="en-HK" sz="1800" u="sng" dirty="0" err="1">
                <a:hlinkClick r:id="rId10"/>
              </a:rPr>
              <a:t>youtu.be</a:t>
            </a:r>
            <a:r>
              <a:rPr lang="en-HK" sz="1800" u="sng" dirty="0">
                <a:hlinkClick r:id="rId10"/>
              </a:rPr>
              <a:t>/qr9D6L67fTQ</a:t>
            </a:r>
            <a:r>
              <a:rPr lang="en-HK" sz="1800" u="sng" dirty="0"/>
              <a:t> </a:t>
            </a:r>
            <a:endParaRPr lang="en-HK" sz="1800" dirty="0"/>
          </a:p>
          <a:p>
            <a:r>
              <a:rPr lang="en-HK" sz="1800" u="sng" dirty="0">
                <a:hlinkClick r:id="rId11"/>
              </a:rPr>
              <a:t>https://</a:t>
            </a:r>
            <a:r>
              <a:rPr lang="en-HK" sz="1800" u="sng" dirty="0" err="1">
                <a:hlinkClick r:id="rId11"/>
              </a:rPr>
              <a:t>youtu.be</a:t>
            </a:r>
            <a:r>
              <a:rPr lang="en-HK" sz="1800" u="sng" dirty="0">
                <a:hlinkClick r:id="rId11"/>
              </a:rPr>
              <a:t>/rVcqHWfIv2s </a:t>
            </a:r>
            <a:endParaRPr lang="en-HK" sz="1800" dirty="0"/>
          </a:p>
        </p:txBody>
      </p:sp>
      <p:sp>
        <p:nvSpPr>
          <p:cNvPr id="4" name="TextBox 3">
            <a:extLst>
              <a:ext uri="{FF2B5EF4-FFF2-40B4-BE49-F238E27FC236}">
                <a16:creationId xmlns:a16="http://schemas.microsoft.com/office/drawing/2014/main" id="{C4542D97-E2CB-A74F-B490-A63F3256AA3E}"/>
              </a:ext>
            </a:extLst>
          </p:cNvPr>
          <p:cNvSpPr txBox="1"/>
          <p:nvPr/>
        </p:nvSpPr>
        <p:spPr>
          <a:xfrm>
            <a:off x="914400" y="877824"/>
            <a:ext cx="3767328" cy="461665"/>
          </a:xfrm>
          <a:prstGeom prst="rect">
            <a:avLst/>
          </a:prstGeom>
          <a:noFill/>
        </p:spPr>
        <p:txBody>
          <a:bodyPr wrap="square" rtlCol="0">
            <a:spAutoFit/>
          </a:bodyPr>
          <a:lstStyle/>
          <a:p>
            <a:r>
              <a:rPr lang="en-US" sz="2400" b="1" spc="300" dirty="0">
                <a:latin typeface="+mj-lt"/>
              </a:rPr>
              <a:t>USEFUL RESOURCES</a:t>
            </a:r>
          </a:p>
        </p:txBody>
      </p:sp>
    </p:spTree>
    <p:extLst>
      <p:ext uri="{BB962C8B-B14F-4D97-AF65-F5344CB8AC3E}">
        <p14:creationId xmlns:p14="http://schemas.microsoft.com/office/powerpoint/2010/main" val="27681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159AF5-F560-A84E-A8ED-B9935C4B6399}"/>
              </a:ext>
            </a:extLst>
          </p:cNvPr>
          <p:cNvSpPr txBox="1"/>
          <p:nvPr/>
        </p:nvSpPr>
        <p:spPr>
          <a:xfrm>
            <a:off x="914400" y="3288323"/>
            <a:ext cx="2883877" cy="1200329"/>
          </a:xfrm>
          <a:prstGeom prst="rect">
            <a:avLst/>
          </a:prstGeom>
          <a:noFill/>
        </p:spPr>
        <p:txBody>
          <a:bodyPr wrap="square" rtlCol="0">
            <a:spAutoFit/>
          </a:bodyPr>
          <a:lstStyle/>
          <a:p>
            <a:r>
              <a:rPr lang="en-HK" b="1" dirty="0">
                <a:solidFill>
                  <a:schemeClr val="bg1"/>
                </a:solidFill>
              </a:rPr>
              <a:t>JOHN WOTHERSPOON</a:t>
            </a:r>
            <a:endParaRPr lang="en-HK" dirty="0">
              <a:solidFill>
                <a:schemeClr val="bg1"/>
              </a:solidFill>
            </a:endParaRPr>
          </a:p>
          <a:p>
            <a:r>
              <a:rPr lang="en-HK" dirty="0" err="1">
                <a:solidFill>
                  <a:schemeClr val="bg1"/>
                </a:solidFill>
              </a:rPr>
              <a:t>Whatsapp</a:t>
            </a:r>
            <a:r>
              <a:rPr lang="en-HK" dirty="0">
                <a:solidFill>
                  <a:schemeClr val="bg1"/>
                </a:solidFill>
              </a:rPr>
              <a:t>: +852 6709 5674 </a:t>
            </a:r>
          </a:p>
          <a:p>
            <a:r>
              <a:rPr lang="en-HK" dirty="0">
                <a:solidFill>
                  <a:schemeClr val="bg1"/>
                </a:solidFill>
              </a:rPr>
              <a:t>Email: </a:t>
            </a:r>
            <a:r>
              <a:rPr lang="en-HK" u="sng" dirty="0" err="1">
                <a:solidFill>
                  <a:schemeClr val="bg1"/>
                </a:solidFill>
              </a:rPr>
              <a:t>jdwomi@gmail.com</a:t>
            </a:r>
            <a:endParaRPr lang="en-HK" dirty="0">
              <a:solidFill>
                <a:schemeClr val="bg1"/>
              </a:solidFill>
            </a:endParaRPr>
          </a:p>
          <a:p>
            <a:endParaRPr lang="en-US" dirty="0">
              <a:solidFill>
                <a:schemeClr val="bg1"/>
              </a:solidFill>
            </a:endParaRPr>
          </a:p>
        </p:txBody>
      </p:sp>
      <p:sp>
        <p:nvSpPr>
          <p:cNvPr id="8" name="TextBox 7">
            <a:extLst>
              <a:ext uri="{FF2B5EF4-FFF2-40B4-BE49-F238E27FC236}">
                <a16:creationId xmlns:a16="http://schemas.microsoft.com/office/drawing/2014/main" id="{5F035A7C-CD56-B240-A463-41E177DD5D9B}"/>
              </a:ext>
            </a:extLst>
          </p:cNvPr>
          <p:cNvSpPr txBox="1"/>
          <p:nvPr/>
        </p:nvSpPr>
        <p:spPr>
          <a:xfrm>
            <a:off x="914400" y="877824"/>
            <a:ext cx="3767328" cy="461665"/>
          </a:xfrm>
          <a:prstGeom prst="rect">
            <a:avLst/>
          </a:prstGeom>
          <a:noFill/>
        </p:spPr>
        <p:txBody>
          <a:bodyPr wrap="square" rtlCol="0">
            <a:spAutoFit/>
          </a:bodyPr>
          <a:lstStyle/>
          <a:p>
            <a:r>
              <a:rPr lang="en-US" sz="2400" b="1" spc="300" dirty="0">
                <a:solidFill>
                  <a:schemeClr val="bg1"/>
                </a:solidFill>
                <a:latin typeface="+mj-lt"/>
              </a:rPr>
              <a:t>CONTACT</a:t>
            </a:r>
          </a:p>
        </p:txBody>
      </p:sp>
      <p:pic>
        <p:nvPicPr>
          <p:cNvPr id="10" name="Picture 9">
            <a:extLst>
              <a:ext uri="{FF2B5EF4-FFF2-40B4-BE49-F238E27FC236}">
                <a16:creationId xmlns:a16="http://schemas.microsoft.com/office/drawing/2014/main" id="{A90C5D90-30A3-1149-9108-FB702E294D9F}"/>
              </a:ext>
            </a:extLst>
          </p:cNvPr>
          <p:cNvPicPr>
            <a:picLocks noChangeAspect="1"/>
          </p:cNvPicPr>
          <p:nvPr/>
        </p:nvPicPr>
        <p:blipFill>
          <a:blip r:embed="rId2"/>
          <a:stretch>
            <a:fillRect/>
          </a:stretch>
        </p:blipFill>
        <p:spPr>
          <a:xfrm>
            <a:off x="4685391" y="3552092"/>
            <a:ext cx="214032" cy="404283"/>
          </a:xfrm>
          <a:prstGeom prst="rect">
            <a:avLst/>
          </a:prstGeom>
        </p:spPr>
      </p:pic>
      <p:sp>
        <p:nvSpPr>
          <p:cNvPr id="11" name="TextBox 10">
            <a:extLst>
              <a:ext uri="{FF2B5EF4-FFF2-40B4-BE49-F238E27FC236}">
                <a16:creationId xmlns:a16="http://schemas.microsoft.com/office/drawing/2014/main" id="{212A8DA0-A478-8D4C-BA01-C5705A00075E}"/>
              </a:ext>
            </a:extLst>
          </p:cNvPr>
          <p:cNvSpPr txBox="1"/>
          <p:nvPr/>
        </p:nvSpPr>
        <p:spPr>
          <a:xfrm>
            <a:off x="5029200" y="3587043"/>
            <a:ext cx="2883877" cy="369332"/>
          </a:xfrm>
          <a:prstGeom prst="rect">
            <a:avLst/>
          </a:prstGeom>
          <a:noFill/>
        </p:spPr>
        <p:txBody>
          <a:bodyPr wrap="square" rtlCol="0">
            <a:spAutoFit/>
          </a:bodyPr>
          <a:lstStyle/>
          <a:p>
            <a:r>
              <a:rPr lang="en-HK" u="sng" dirty="0">
                <a:solidFill>
                  <a:schemeClr val="bg1"/>
                </a:solidFill>
                <a:hlinkClick r:id="rId3">
                  <a:extLst>
                    <a:ext uri="{A12FA001-AC4F-418D-AE19-62706E023703}">
                      <ahyp:hlinkClr xmlns:ahyp="http://schemas.microsoft.com/office/drawing/2018/hyperlinkcolor" val="tx"/>
                    </a:ext>
                  </a:extLst>
                </a:hlinkClick>
              </a:rPr>
              <a:t>/</a:t>
            </a:r>
            <a:r>
              <a:rPr lang="en-HK" u="sng" dirty="0" err="1">
                <a:solidFill>
                  <a:schemeClr val="bg1"/>
                </a:solidFill>
                <a:hlinkClick r:id="rId3">
                  <a:extLst>
                    <a:ext uri="{A12FA001-AC4F-418D-AE19-62706E023703}">
                      <ahyp:hlinkClr xmlns:ahyp="http://schemas.microsoft.com/office/drawing/2018/hyperlinkcolor" val="tx"/>
                    </a:ext>
                  </a:extLst>
                </a:hlinkClick>
              </a:rPr>
              <a:t>nomoremules</a:t>
            </a:r>
            <a:endParaRPr lang="en-HK" dirty="0">
              <a:solidFill>
                <a:schemeClr val="bg1"/>
              </a:solidFill>
            </a:endParaRPr>
          </a:p>
        </p:txBody>
      </p:sp>
      <p:pic>
        <p:nvPicPr>
          <p:cNvPr id="12" name="Picture 11">
            <a:extLst>
              <a:ext uri="{FF2B5EF4-FFF2-40B4-BE49-F238E27FC236}">
                <a16:creationId xmlns:a16="http://schemas.microsoft.com/office/drawing/2014/main" id="{0E927BC8-A0B1-6E48-B9A1-F3695BE8AD9C}"/>
              </a:ext>
            </a:extLst>
          </p:cNvPr>
          <p:cNvPicPr>
            <a:picLocks noChangeAspect="1"/>
          </p:cNvPicPr>
          <p:nvPr/>
        </p:nvPicPr>
        <p:blipFill>
          <a:blip r:embed="rId4"/>
          <a:stretch>
            <a:fillRect/>
          </a:stretch>
        </p:blipFill>
        <p:spPr>
          <a:xfrm>
            <a:off x="7292579" y="3552092"/>
            <a:ext cx="442058" cy="442058"/>
          </a:xfrm>
          <a:prstGeom prst="rect">
            <a:avLst/>
          </a:prstGeom>
        </p:spPr>
      </p:pic>
      <p:sp>
        <p:nvSpPr>
          <p:cNvPr id="13" name="TextBox 12">
            <a:extLst>
              <a:ext uri="{FF2B5EF4-FFF2-40B4-BE49-F238E27FC236}">
                <a16:creationId xmlns:a16="http://schemas.microsoft.com/office/drawing/2014/main" id="{96CA60F6-952F-214D-AED4-EEE0CE1C0BCB}"/>
              </a:ext>
            </a:extLst>
          </p:cNvPr>
          <p:cNvSpPr txBox="1"/>
          <p:nvPr/>
        </p:nvSpPr>
        <p:spPr>
          <a:xfrm>
            <a:off x="7734637" y="3587043"/>
            <a:ext cx="3838441" cy="646331"/>
          </a:xfrm>
          <a:prstGeom prst="rect">
            <a:avLst/>
          </a:prstGeom>
          <a:noFill/>
        </p:spPr>
        <p:txBody>
          <a:bodyPr wrap="square" rtlCol="0">
            <a:spAutoFit/>
          </a:bodyPr>
          <a:lstStyle/>
          <a:p>
            <a:r>
              <a:rPr lang="en-HK" u="sng" dirty="0" err="1">
                <a:solidFill>
                  <a:schemeClr val="bg1"/>
                </a:solidFill>
                <a:hlinkClick r:id="rId5">
                  <a:extLst>
                    <a:ext uri="{A12FA001-AC4F-418D-AE19-62706E023703}">
                      <ahyp:hlinkClr xmlns:ahyp="http://schemas.microsoft.com/office/drawing/2018/hyperlinkcolor" val="tx"/>
                    </a:ext>
                  </a:extLst>
                </a:hlinkClick>
              </a:rPr>
              <a:t>nomasmulas.com</a:t>
            </a:r>
            <a:r>
              <a:rPr lang="en-HK" u="sng" dirty="0">
                <a:solidFill>
                  <a:schemeClr val="bg1"/>
                </a:solidFill>
                <a:hlinkClick r:id="rId5">
                  <a:extLst>
                    <a:ext uri="{A12FA001-AC4F-418D-AE19-62706E023703}">
                      <ahyp:hlinkClr xmlns:ahyp="http://schemas.microsoft.com/office/drawing/2018/hyperlinkcolor" val="tx"/>
                    </a:ext>
                  </a:extLst>
                </a:hlinkClick>
              </a:rPr>
              <a:t>/category/</a:t>
            </a:r>
            <a:r>
              <a:rPr lang="en-HK" u="sng" dirty="0" err="1">
                <a:solidFill>
                  <a:schemeClr val="bg1"/>
                </a:solidFill>
                <a:hlinkClick r:id="rId5">
                  <a:extLst>
                    <a:ext uri="{A12FA001-AC4F-418D-AE19-62706E023703}">
                      <ahyp:hlinkClr xmlns:ahyp="http://schemas.microsoft.com/office/drawing/2018/hyperlinkcolor" val="tx"/>
                    </a:ext>
                  </a:extLst>
                </a:hlinkClick>
              </a:rPr>
              <a:t>english</a:t>
            </a:r>
            <a:r>
              <a:rPr lang="en-HK" u="sng" dirty="0">
                <a:solidFill>
                  <a:schemeClr val="bg1"/>
                </a:solidFill>
                <a:hlinkClick r:id="rId5">
                  <a:extLst>
                    <a:ext uri="{A12FA001-AC4F-418D-AE19-62706E023703}">
                      <ahyp:hlinkClr xmlns:ahyp="http://schemas.microsoft.com/office/drawing/2018/hyperlinkcolor" val="tx"/>
                    </a:ext>
                  </a:extLst>
                </a:hlinkClick>
              </a:rPr>
              <a:t>/ </a:t>
            </a:r>
            <a:endParaRPr lang="en-HK" dirty="0">
              <a:solidFill>
                <a:schemeClr val="bg1"/>
              </a:solidFill>
            </a:endParaRPr>
          </a:p>
        </p:txBody>
      </p:sp>
    </p:spTree>
    <p:extLst>
      <p:ext uri="{BB962C8B-B14F-4D97-AF65-F5344CB8AC3E}">
        <p14:creationId xmlns:p14="http://schemas.microsoft.com/office/powerpoint/2010/main" val="1654142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DD47B60-ABCF-CA40-88A4-A7667CC6F417}"/>
              </a:ext>
            </a:extLst>
          </p:cNvPr>
          <p:cNvSpPr>
            <a:spLocks noGrp="1"/>
          </p:cNvSpPr>
          <p:nvPr>
            <p:ph type="title"/>
          </p:nvPr>
        </p:nvSpPr>
        <p:spPr>
          <a:xfrm>
            <a:off x="838200" y="365125"/>
            <a:ext cx="10515600" cy="2747963"/>
          </a:xfrm>
        </p:spPr>
        <p:txBody>
          <a:bodyPr>
            <a:normAutofit/>
          </a:bodyPr>
          <a:lstStyle/>
          <a:p>
            <a:r>
              <a:rPr lang="en-HK" dirty="0">
                <a:solidFill>
                  <a:srgbClr val="846E45"/>
                </a:solidFill>
                <a:latin typeface="+mn-lt"/>
              </a:rPr>
              <a:t>We are bringing our campaign to Malaysia due to the exponential increase of young drug mules from the country:</a:t>
            </a:r>
            <a:endParaRPr lang="en-US" dirty="0">
              <a:solidFill>
                <a:srgbClr val="846E45"/>
              </a:solidFill>
              <a:latin typeface="+mn-lt"/>
            </a:endParaRPr>
          </a:p>
        </p:txBody>
      </p:sp>
      <p:sp>
        <p:nvSpPr>
          <p:cNvPr id="11" name="Content Placeholder 10">
            <a:extLst>
              <a:ext uri="{FF2B5EF4-FFF2-40B4-BE49-F238E27FC236}">
                <a16:creationId xmlns:a16="http://schemas.microsoft.com/office/drawing/2014/main" id="{6FAF3E87-9644-7D41-9358-5A2D1D9C683C}"/>
              </a:ext>
            </a:extLst>
          </p:cNvPr>
          <p:cNvSpPr>
            <a:spLocks noGrp="1"/>
          </p:cNvSpPr>
          <p:nvPr>
            <p:ph idx="1"/>
          </p:nvPr>
        </p:nvSpPr>
        <p:spPr>
          <a:xfrm>
            <a:off x="838200" y="2971799"/>
            <a:ext cx="7777162" cy="2847976"/>
          </a:xfrm>
        </p:spPr>
        <p:txBody>
          <a:bodyPr/>
          <a:lstStyle/>
          <a:p>
            <a:pPr marL="0" indent="0">
              <a:lnSpc>
                <a:spcPts val="3400"/>
              </a:lnSpc>
              <a:buNone/>
            </a:pPr>
            <a:r>
              <a:rPr lang="en-HK" dirty="0"/>
              <a:t>The majority of drug mules arrested in Hong Kong International Airport typically arrived from Africa and South America, but </a:t>
            </a:r>
            <a:r>
              <a:rPr lang="en-HK" b="1" dirty="0"/>
              <a:t>in 2018 the number of Malaysians was greater than the total of Africans and South Americans combined </a:t>
            </a:r>
            <a:endParaRPr lang="en-HK" dirty="0"/>
          </a:p>
          <a:p>
            <a:endParaRPr lang="en-US" dirty="0"/>
          </a:p>
        </p:txBody>
      </p:sp>
      <p:pic>
        <p:nvPicPr>
          <p:cNvPr id="14" name="Graphic 13" descr="Earth Globe Asia-Australia">
            <a:extLst>
              <a:ext uri="{FF2B5EF4-FFF2-40B4-BE49-F238E27FC236}">
                <a16:creationId xmlns:a16="http://schemas.microsoft.com/office/drawing/2014/main" id="{9CC65ECA-FFC3-B249-8C52-E4361A7ECE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5362" y="2519361"/>
            <a:ext cx="3257551" cy="3257551"/>
          </a:xfrm>
          <a:prstGeom prst="rect">
            <a:avLst/>
          </a:prstGeom>
        </p:spPr>
      </p:pic>
    </p:spTree>
    <p:extLst>
      <p:ext uri="{BB962C8B-B14F-4D97-AF65-F5344CB8AC3E}">
        <p14:creationId xmlns:p14="http://schemas.microsoft.com/office/powerpoint/2010/main" val="2317358569"/>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4E7540-30D9-3243-81D3-9DC5C66869DA}"/>
              </a:ext>
            </a:extLst>
          </p:cNvPr>
          <p:cNvSpPr/>
          <p:nvPr/>
        </p:nvSpPr>
        <p:spPr>
          <a:xfrm>
            <a:off x="7315200" y="2614613"/>
            <a:ext cx="3900488" cy="2814637"/>
          </a:xfrm>
          <a:prstGeom prst="rect">
            <a:avLst/>
          </a:prstGeom>
          <a:solidFill>
            <a:srgbClr val="846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FAF3E87-9644-7D41-9358-5A2D1D9C683C}"/>
              </a:ext>
            </a:extLst>
          </p:cNvPr>
          <p:cNvSpPr>
            <a:spLocks noGrp="1"/>
          </p:cNvSpPr>
          <p:nvPr>
            <p:ph idx="1"/>
          </p:nvPr>
        </p:nvSpPr>
        <p:spPr>
          <a:xfrm>
            <a:off x="838200" y="814388"/>
            <a:ext cx="10515600" cy="1385887"/>
          </a:xfrm>
        </p:spPr>
        <p:txBody>
          <a:bodyPr/>
          <a:lstStyle/>
          <a:p>
            <a:pPr marL="0" indent="0">
              <a:lnSpc>
                <a:spcPts val="3400"/>
              </a:lnSpc>
              <a:buNone/>
            </a:pPr>
            <a:r>
              <a:rPr lang="en-HK" dirty="0"/>
              <a:t>In 2018 there were </a:t>
            </a:r>
            <a:r>
              <a:rPr lang="en-HK" b="1" dirty="0"/>
              <a:t>23 young Malaysians arrested </a:t>
            </a:r>
            <a:r>
              <a:rPr lang="en-HK" dirty="0"/>
              <a:t>at Hong Kong International Airport for drug trafficking compared to only four arrested for the same offence in 2017</a:t>
            </a:r>
          </a:p>
        </p:txBody>
      </p:sp>
      <p:graphicFrame>
        <p:nvGraphicFramePr>
          <p:cNvPr id="6" name="Chart 5">
            <a:extLst>
              <a:ext uri="{FF2B5EF4-FFF2-40B4-BE49-F238E27FC236}">
                <a16:creationId xmlns:a16="http://schemas.microsoft.com/office/drawing/2014/main" id="{C1EA5F4D-9D53-844B-A4E7-24D8819C67F0}"/>
              </a:ext>
            </a:extLst>
          </p:cNvPr>
          <p:cNvGraphicFramePr/>
          <p:nvPr>
            <p:extLst>
              <p:ext uri="{D42A27DB-BD31-4B8C-83A1-F6EECF244321}">
                <p14:modId xmlns:p14="http://schemas.microsoft.com/office/powerpoint/2010/main" val="4253393809"/>
              </p:ext>
            </p:extLst>
          </p:nvPr>
        </p:nvGraphicFramePr>
        <p:xfrm>
          <a:off x="838200" y="2471735"/>
          <a:ext cx="6034088" cy="3571877"/>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9">
            <a:extLst>
              <a:ext uri="{FF2B5EF4-FFF2-40B4-BE49-F238E27FC236}">
                <a16:creationId xmlns:a16="http://schemas.microsoft.com/office/drawing/2014/main" id="{CB22FFEE-2E25-5445-B99E-3E3D43AD62DF}"/>
              </a:ext>
            </a:extLst>
          </p:cNvPr>
          <p:cNvSpPr>
            <a:spLocks noGrp="1"/>
          </p:cNvSpPr>
          <p:nvPr>
            <p:ph type="title"/>
          </p:nvPr>
        </p:nvSpPr>
        <p:spPr>
          <a:xfrm>
            <a:off x="7560469" y="3028949"/>
            <a:ext cx="3409949" cy="1985963"/>
          </a:xfrm>
        </p:spPr>
        <p:txBody>
          <a:bodyPr>
            <a:normAutofit/>
          </a:bodyPr>
          <a:lstStyle/>
          <a:p>
            <a:pPr algn="ctr"/>
            <a:r>
              <a:rPr lang="en-HK" sz="8000" b="1" dirty="0">
                <a:solidFill>
                  <a:schemeClr val="bg1"/>
                </a:solidFill>
                <a:latin typeface="+mn-lt"/>
              </a:rPr>
              <a:t>475% </a:t>
            </a:r>
            <a:r>
              <a:rPr lang="en-HK" sz="5200" b="1" dirty="0">
                <a:solidFill>
                  <a:schemeClr val="bg1"/>
                </a:solidFill>
                <a:latin typeface="+mn-lt"/>
              </a:rPr>
              <a:t>increase</a:t>
            </a:r>
            <a:endParaRPr lang="en-US" sz="5200" b="1" dirty="0">
              <a:solidFill>
                <a:schemeClr val="bg1"/>
              </a:solidFill>
              <a:latin typeface="+mn-lt"/>
            </a:endParaRPr>
          </a:p>
        </p:txBody>
      </p:sp>
    </p:spTree>
    <p:extLst>
      <p:ext uri="{BB962C8B-B14F-4D97-AF65-F5344CB8AC3E}">
        <p14:creationId xmlns:p14="http://schemas.microsoft.com/office/powerpoint/2010/main" val="243570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FAF3E87-9644-7D41-9358-5A2D1D9C683C}"/>
              </a:ext>
            </a:extLst>
          </p:cNvPr>
          <p:cNvSpPr>
            <a:spLocks noGrp="1"/>
          </p:cNvSpPr>
          <p:nvPr>
            <p:ph idx="1"/>
          </p:nvPr>
        </p:nvSpPr>
        <p:spPr>
          <a:xfrm>
            <a:off x="838200" y="824236"/>
            <a:ext cx="10515600" cy="951144"/>
          </a:xfrm>
        </p:spPr>
        <p:txBody>
          <a:bodyPr/>
          <a:lstStyle/>
          <a:p>
            <a:pPr marL="0" indent="0">
              <a:lnSpc>
                <a:spcPts val="3400"/>
              </a:lnSpc>
              <a:buNone/>
            </a:pPr>
            <a:r>
              <a:rPr lang="en-HK" dirty="0"/>
              <a:t>All </a:t>
            </a:r>
            <a:r>
              <a:rPr lang="en-HK" b="1" dirty="0"/>
              <a:t>23 were found trafficking dangerous drugs</a:t>
            </a:r>
            <a:r>
              <a:rPr lang="en-HK" dirty="0"/>
              <a:t>, and each face about </a:t>
            </a:r>
            <a:r>
              <a:rPr lang="en-HK" b="1" dirty="0"/>
              <a:t>10 years of prison </a:t>
            </a:r>
            <a:r>
              <a:rPr lang="en-HK" dirty="0"/>
              <a:t>– that’s 230 years wasted in Hong Kong prisons! </a:t>
            </a:r>
          </a:p>
        </p:txBody>
      </p:sp>
      <p:pic>
        <p:nvPicPr>
          <p:cNvPr id="13" name="Picture 12">
            <a:extLst>
              <a:ext uri="{FF2B5EF4-FFF2-40B4-BE49-F238E27FC236}">
                <a16:creationId xmlns:a16="http://schemas.microsoft.com/office/drawing/2014/main" id="{9AA635D8-2372-1146-A562-09B0FAED1AB3}"/>
              </a:ext>
            </a:extLst>
          </p:cNvPr>
          <p:cNvPicPr>
            <a:picLocks noChangeAspect="1"/>
          </p:cNvPicPr>
          <p:nvPr/>
        </p:nvPicPr>
        <p:blipFill>
          <a:blip r:embed="rId2"/>
          <a:stretch>
            <a:fillRect/>
          </a:stretch>
        </p:blipFill>
        <p:spPr>
          <a:xfrm>
            <a:off x="4137025" y="2740322"/>
            <a:ext cx="6492875" cy="2326977"/>
          </a:xfrm>
          <a:prstGeom prst="rect">
            <a:avLst/>
          </a:prstGeom>
        </p:spPr>
      </p:pic>
      <p:sp>
        <p:nvSpPr>
          <p:cNvPr id="14" name="Title 9">
            <a:extLst>
              <a:ext uri="{FF2B5EF4-FFF2-40B4-BE49-F238E27FC236}">
                <a16:creationId xmlns:a16="http://schemas.microsoft.com/office/drawing/2014/main" id="{49588026-227A-3740-B0C0-CE11E0BFCEAF}"/>
              </a:ext>
            </a:extLst>
          </p:cNvPr>
          <p:cNvSpPr>
            <a:spLocks noGrp="1"/>
          </p:cNvSpPr>
          <p:nvPr>
            <p:ph type="title"/>
          </p:nvPr>
        </p:nvSpPr>
        <p:spPr>
          <a:xfrm>
            <a:off x="838201" y="2740322"/>
            <a:ext cx="3105149" cy="2326978"/>
          </a:xfrm>
        </p:spPr>
        <p:txBody>
          <a:bodyPr anchor="t" anchorCtr="0">
            <a:normAutofit/>
          </a:bodyPr>
          <a:lstStyle/>
          <a:p>
            <a:r>
              <a:rPr lang="en-HK" sz="3000" b="1" dirty="0">
                <a:solidFill>
                  <a:srgbClr val="D42168"/>
                </a:solidFill>
                <a:latin typeface="+mn-lt"/>
              </a:rPr>
              <a:t>Average prison sentence length</a:t>
            </a:r>
            <a:r>
              <a:rPr lang="en-HK" sz="3000" b="1" baseline="30000" dirty="0">
                <a:solidFill>
                  <a:srgbClr val="D42168"/>
                </a:solidFill>
                <a:latin typeface="+mn-lt"/>
              </a:rPr>
              <a:t>*</a:t>
            </a:r>
            <a:r>
              <a:rPr lang="en-HK" sz="3000" b="1" dirty="0">
                <a:solidFill>
                  <a:srgbClr val="D42168"/>
                </a:solidFill>
                <a:latin typeface="+mn-lt"/>
              </a:rPr>
              <a:t> in Hong Kong for drug trafficking</a:t>
            </a:r>
            <a:endParaRPr lang="en-US" sz="3000" b="1" dirty="0">
              <a:solidFill>
                <a:srgbClr val="D42168"/>
              </a:solidFill>
              <a:latin typeface="+mn-lt"/>
            </a:endParaRPr>
          </a:p>
        </p:txBody>
      </p:sp>
      <p:sp>
        <p:nvSpPr>
          <p:cNvPr id="15" name="Rectangle 14">
            <a:extLst>
              <a:ext uri="{FF2B5EF4-FFF2-40B4-BE49-F238E27FC236}">
                <a16:creationId xmlns:a16="http://schemas.microsoft.com/office/drawing/2014/main" id="{FB66944F-70F0-8F43-92D5-A1295B9D6427}"/>
              </a:ext>
            </a:extLst>
          </p:cNvPr>
          <p:cNvSpPr/>
          <p:nvPr/>
        </p:nvSpPr>
        <p:spPr>
          <a:xfrm>
            <a:off x="1113631" y="6309564"/>
            <a:ext cx="2531014" cy="369332"/>
          </a:xfrm>
          <a:prstGeom prst="rect">
            <a:avLst/>
          </a:prstGeom>
        </p:spPr>
        <p:txBody>
          <a:bodyPr wrap="none">
            <a:spAutoFit/>
          </a:bodyPr>
          <a:lstStyle/>
          <a:p>
            <a:r>
              <a:rPr lang="en-US" dirty="0">
                <a:solidFill>
                  <a:schemeClr val="bg2">
                    <a:lumMod val="75000"/>
                  </a:schemeClr>
                </a:solidFill>
              </a:rPr>
              <a:t>*Based on historical data</a:t>
            </a:r>
          </a:p>
        </p:txBody>
      </p:sp>
    </p:spTree>
    <p:extLst>
      <p:ext uri="{BB962C8B-B14F-4D97-AF65-F5344CB8AC3E}">
        <p14:creationId xmlns:p14="http://schemas.microsoft.com/office/powerpoint/2010/main" val="427985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FAF3E87-9644-7D41-9358-5A2D1D9C683C}"/>
              </a:ext>
            </a:extLst>
          </p:cNvPr>
          <p:cNvSpPr>
            <a:spLocks noGrp="1"/>
          </p:cNvSpPr>
          <p:nvPr>
            <p:ph idx="1"/>
          </p:nvPr>
        </p:nvSpPr>
        <p:spPr>
          <a:xfrm>
            <a:off x="838200" y="814388"/>
            <a:ext cx="10515600" cy="4914900"/>
          </a:xfrm>
        </p:spPr>
        <p:txBody>
          <a:bodyPr/>
          <a:lstStyle/>
          <a:p>
            <a:pPr marL="0" indent="0">
              <a:lnSpc>
                <a:spcPts val="3400"/>
              </a:lnSpc>
              <a:buNone/>
            </a:pPr>
            <a:r>
              <a:rPr lang="en-HK" dirty="0"/>
              <a:t>The </a:t>
            </a:r>
            <a:r>
              <a:rPr lang="en-HK" b="1" dirty="0"/>
              <a:t>youngest arrested was a 16-year-old female student </a:t>
            </a:r>
            <a:r>
              <a:rPr lang="en-HK" dirty="0"/>
              <a:t>visiting Hong Kong in March, who concealed 700g of heroin with a street value of HK$1.05 million. She arrived at Hong Kong International Airport from Kuala Lumpur alongside a 19-year-old man </a:t>
            </a:r>
          </a:p>
        </p:txBody>
      </p:sp>
      <p:sp>
        <p:nvSpPr>
          <p:cNvPr id="10" name="Title 9">
            <a:extLst>
              <a:ext uri="{FF2B5EF4-FFF2-40B4-BE49-F238E27FC236}">
                <a16:creationId xmlns:a16="http://schemas.microsoft.com/office/drawing/2014/main" id="{6DE33505-3EA9-1741-84CA-C9F3A5B38150}"/>
              </a:ext>
            </a:extLst>
          </p:cNvPr>
          <p:cNvSpPr>
            <a:spLocks noGrp="1"/>
          </p:cNvSpPr>
          <p:nvPr>
            <p:ph type="title"/>
          </p:nvPr>
        </p:nvSpPr>
        <p:spPr>
          <a:xfrm>
            <a:off x="2090738" y="2958570"/>
            <a:ext cx="3090862" cy="2826809"/>
          </a:xfrm>
        </p:spPr>
        <p:txBody>
          <a:bodyPr>
            <a:normAutofit/>
          </a:bodyPr>
          <a:lstStyle/>
          <a:p>
            <a:r>
              <a:rPr lang="en-HK" sz="8000" b="1" dirty="0">
                <a:solidFill>
                  <a:srgbClr val="D42168"/>
                </a:solidFill>
                <a:latin typeface="+mn-lt"/>
              </a:rPr>
              <a:t>700g</a:t>
            </a:r>
            <a:br>
              <a:rPr lang="en-HK" sz="8000" b="1" dirty="0">
                <a:solidFill>
                  <a:srgbClr val="D42168"/>
                </a:solidFill>
                <a:latin typeface="+mn-lt"/>
              </a:rPr>
            </a:br>
            <a:r>
              <a:rPr lang="en-HK" sz="5200" b="1" dirty="0">
                <a:solidFill>
                  <a:srgbClr val="D42168"/>
                </a:solidFill>
                <a:latin typeface="+mn-lt"/>
              </a:rPr>
              <a:t>heroin</a:t>
            </a:r>
            <a:endParaRPr lang="en-US" sz="5200" b="1" dirty="0">
              <a:solidFill>
                <a:srgbClr val="D42168"/>
              </a:solidFill>
              <a:latin typeface="+mn-lt"/>
            </a:endParaRPr>
          </a:p>
        </p:txBody>
      </p:sp>
      <p:sp>
        <p:nvSpPr>
          <p:cNvPr id="16" name="Title 9">
            <a:extLst>
              <a:ext uri="{FF2B5EF4-FFF2-40B4-BE49-F238E27FC236}">
                <a16:creationId xmlns:a16="http://schemas.microsoft.com/office/drawing/2014/main" id="{20E60543-AB4E-2D4D-8A9E-C6541621C85E}"/>
              </a:ext>
            </a:extLst>
          </p:cNvPr>
          <p:cNvSpPr txBox="1">
            <a:spLocks/>
          </p:cNvSpPr>
          <p:nvPr/>
        </p:nvSpPr>
        <p:spPr>
          <a:xfrm>
            <a:off x="5262562" y="2902479"/>
            <a:ext cx="833438" cy="28268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sz="8000" b="1" dirty="0">
                <a:solidFill>
                  <a:srgbClr val="846E45"/>
                </a:solidFill>
              </a:rPr>
              <a:t>=</a:t>
            </a:r>
            <a:endParaRPr lang="en-US" sz="5200" b="1" dirty="0">
              <a:solidFill>
                <a:srgbClr val="846E45"/>
              </a:solidFill>
            </a:endParaRPr>
          </a:p>
        </p:txBody>
      </p:sp>
      <p:sp>
        <p:nvSpPr>
          <p:cNvPr id="17" name="Title 9">
            <a:extLst>
              <a:ext uri="{FF2B5EF4-FFF2-40B4-BE49-F238E27FC236}">
                <a16:creationId xmlns:a16="http://schemas.microsoft.com/office/drawing/2014/main" id="{41C93304-A678-EA46-9EEB-7C1903952582}"/>
              </a:ext>
            </a:extLst>
          </p:cNvPr>
          <p:cNvSpPr txBox="1">
            <a:spLocks/>
          </p:cNvSpPr>
          <p:nvPr/>
        </p:nvSpPr>
        <p:spPr>
          <a:xfrm>
            <a:off x="6761559" y="2958570"/>
            <a:ext cx="4343400" cy="28268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sz="8000" b="1" dirty="0">
                <a:solidFill>
                  <a:srgbClr val="D42168"/>
                </a:solidFill>
                <a:latin typeface="+mn-lt"/>
              </a:rPr>
              <a:t>HK$1.05</a:t>
            </a:r>
          </a:p>
          <a:p>
            <a:r>
              <a:rPr lang="en-HK" sz="5200" b="1" dirty="0">
                <a:solidFill>
                  <a:srgbClr val="D42168"/>
                </a:solidFill>
                <a:latin typeface="+mn-lt"/>
              </a:rPr>
              <a:t>million</a:t>
            </a:r>
            <a:endParaRPr lang="en-US" sz="5200" b="1" dirty="0">
              <a:solidFill>
                <a:srgbClr val="D42168"/>
              </a:solidFill>
              <a:latin typeface="+mn-lt"/>
            </a:endParaRPr>
          </a:p>
        </p:txBody>
      </p:sp>
    </p:spTree>
    <p:extLst>
      <p:ext uri="{BB962C8B-B14F-4D97-AF65-F5344CB8AC3E}">
        <p14:creationId xmlns:p14="http://schemas.microsoft.com/office/powerpoint/2010/main" val="60602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FAF3E87-9644-7D41-9358-5A2D1D9C683C}"/>
              </a:ext>
            </a:extLst>
          </p:cNvPr>
          <p:cNvSpPr>
            <a:spLocks noGrp="1"/>
          </p:cNvSpPr>
          <p:nvPr>
            <p:ph idx="1"/>
          </p:nvPr>
        </p:nvSpPr>
        <p:spPr>
          <a:xfrm>
            <a:off x="838200" y="995363"/>
            <a:ext cx="7720013" cy="1019178"/>
          </a:xfrm>
        </p:spPr>
        <p:txBody>
          <a:bodyPr>
            <a:normAutofit/>
          </a:bodyPr>
          <a:lstStyle/>
          <a:p>
            <a:pPr marL="0" indent="0">
              <a:lnSpc>
                <a:spcPts val="3400"/>
              </a:lnSpc>
              <a:buNone/>
            </a:pPr>
            <a:r>
              <a:rPr lang="en-HK" dirty="0"/>
              <a:t>Smuggling syndicates prey on teenagers and young adults to do their dirty work by offering them</a:t>
            </a:r>
            <a:endParaRPr lang="en-US" dirty="0"/>
          </a:p>
        </p:txBody>
      </p:sp>
      <p:sp>
        <p:nvSpPr>
          <p:cNvPr id="6" name="Title 9">
            <a:extLst>
              <a:ext uri="{FF2B5EF4-FFF2-40B4-BE49-F238E27FC236}">
                <a16:creationId xmlns:a16="http://schemas.microsoft.com/office/drawing/2014/main" id="{17E04B32-7B75-C04A-9004-C3B0642827C8}"/>
              </a:ext>
            </a:extLst>
          </p:cNvPr>
          <p:cNvSpPr txBox="1">
            <a:spLocks/>
          </p:cNvSpPr>
          <p:nvPr/>
        </p:nvSpPr>
        <p:spPr>
          <a:xfrm>
            <a:off x="838200" y="2303461"/>
            <a:ext cx="9512808" cy="282680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sz="8000" b="1" dirty="0">
                <a:solidFill>
                  <a:srgbClr val="D42168"/>
                </a:solidFill>
                <a:latin typeface="+mn-lt"/>
              </a:rPr>
              <a:t>free overseas trips, entertainment, or cash to carry goods </a:t>
            </a:r>
            <a:endParaRPr lang="en-HK" sz="8000" dirty="0">
              <a:solidFill>
                <a:srgbClr val="D42168"/>
              </a:solidFill>
              <a:latin typeface="+mn-lt"/>
            </a:endParaRPr>
          </a:p>
        </p:txBody>
      </p:sp>
    </p:spTree>
    <p:extLst>
      <p:ext uri="{BB962C8B-B14F-4D97-AF65-F5344CB8AC3E}">
        <p14:creationId xmlns:p14="http://schemas.microsoft.com/office/powerpoint/2010/main" val="46224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FAF3E87-9644-7D41-9358-5A2D1D9C683C}"/>
              </a:ext>
            </a:extLst>
          </p:cNvPr>
          <p:cNvSpPr>
            <a:spLocks noGrp="1"/>
          </p:cNvSpPr>
          <p:nvPr>
            <p:ph idx="1"/>
          </p:nvPr>
        </p:nvSpPr>
        <p:spPr>
          <a:xfrm>
            <a:off x="838200" y="3781421"/>
            <a:ext cx="7620000" cy="2133603"/>
          </a:xfrm>
        </p:spPr>
        <p:txBody>
          <a:bodyPr>
            <a:noAutofit/>
          </a:bodyPr>
          <a:lstStyle/>
          <a:p>
            <a:pPr marL="0" indent="0">
              <a:lnSpc>
                <a:spcPts val="3360"/>
              </a:lnSpc>
              <a:buNone/>
            </a:pPr>
            <a:r>
              <a:rPr lang="en-HK" dirty="0"/>
              <a:t>One recent young mule to Hong Kong had 6kg of Ice and 3kg of cocaine in his checked-in luggage. No problem going through KLIA! </a:t>
            </a:r>
          </a:p>
        </p:txBody>
      </p:sp>
      <p:sp>
        <p:nvSpPr>
          <p:cNvPr id="6" name="Title 9">
            <a:extLst>
              <a:ext uri="{FF2B5EF4-FFF2-40B4-BE49-F238E27FC236}">
                <a16:creationId xmlns:a16="http://schemas.microsoft.com/office/drawing/2014/main" id="{17E04B32-7B75-C04A-9004-C3B0642827C8}"/>
              </a:ext>
            </a:extLst>
          </p:cNvPr>
          <p:cNvSpPr txBox="1">
            <a:spLocks/>
          </p:cNvSpPr>
          <p:nvPr/>
        </p:nvSpPr>
        <p:spPr>
          <a:xfrm>
            <a:off x="838200" y="1130828"/>
            <a:ext cx="9768840" cy="28268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sz="8000" b="1" dirty="0">
                <a:solidFill>
                  <a:srgbClr val="D42168"/>
                </a:solidFill>
                <a:latin typeface="+mn-lt"/>
              </a:rPr>
              <a:t>Kuala Lumpur Airport security is lax</a:t>
            </a:r>
            <a:r>
              <a:rPr lang="en-HK" sz="8000" dirty="0">
                <a:solidFill>
                  <a:srgbClr val="D42168"/>
                </a:solidFill>
                <a:latin typeface="+mn-lt"/>
              </a:rPr>
              <a:t>.</a:t>
            </a:r>
          </a:p>
        </p:txBody>
      </p:sp>
      <p:pic>
        <p:nvPicPr>
          <p:cNvPr id="3" name="Graphic 2" descr="Airplane">
            <a:extLst>
              <a:ext uri="{FF2B5EF4-FFF2-40B4-BE49-F238E27FC236}">
                <a16:creationId xmlns:a16="http://schemas.microsoft.com/office/drawing/2014/main" id="{16807086-F0E3-E148-A75C-948BAC25ED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48675" y="2822047"/>
            <a:ext cx="2905125" cy="2905125"/>
          </a:xfrm>
          <a:prstGeom prst="rect">
            <a:avLst/>
          </a:prstGeom>
        </p:spPr>
      </p:pic>
    </p:spTree>
    <p:extLst>
      <p:ext uri="{BB962C8B-B14F-4D97-AF65-F5344CB8AC3E}">
        <p14:creationId xmlns:p14="http://schemas.microsoft.com/office/powerpoint/2010/main" val="283492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Jail">
            <a:extLst>
              <a:ext uri="{FF2B5EF4-FFF2-40B4-BE49-F238E27FC236}">
                <a16:creationId xmlns:a16="http://schemas.microsoft.com/office/drawing/2014/main" id="{21548AA6-1833-1C4A-B46C-F7CAE33DCA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3993" y="-351235"/>
            <a:ext cx="7560469" cy="7560469"/>
          </a:xfrm>
          <a:prstGeom prst="rect">
            <a:avLst/>
          </a:prstGeom>
        </p:spPr>
      </p:pic>
      <p:sp>
        <p:nvSpPr>
          <p:cNvPr id="11" name="Content Placeholder 10">
            <a:extLst>
              <a:ext uri="{FF2B5EF4-FFF2-40B4-BE49-F238E27FC236}">
                <a16:creationId xmlns:a16="http://schemas.microsoft.com/office/drawing/2014/main" id="{6FAF3E87-9644-7D41-9358-5A2D1D9C683C}"/>
              </a:ext>
            </a:extLst>
          </p:cNvPr>
          <p:cNvSpPr>
            <a:spLocks noGrp="1"/>
          </p:cNvSpPr>
          <p:nvPr>
            <p:ph idx="1"/>
          </p:nvPr>
        </p:nvSpPr>
        <p:spPr>
          <a:xfrm>
            <a:off x="838200" y="2419349"/>
            <a:ext cx="4445793" cy="2019301"/>
          </a:xfrm>
        </p:spPr>
        <p:txBody>
          <a:bodyPr>
            <a:noAutofit/>
          </a:bodyPr>
          <a:lstStyle/>
          <a:p>
            <a:pPr marL="0" indent="0">
              <a:buNone/>
            </a:pPr>
            <a:r>
              <a:rPr lang="en-HK" dirty="0"/>
              <a:t>Drug trafficking in Hong Kong is a serious offence and carries a maximum penalty of </a:t>
            </a:r>
            <a:r>
              <a:rPr lang="en-HK" b="1" dirty="0"/>
              <a:t>life imprisonment and a HK$5 million fine </a:t>
            </a:r>
            <a:endParaRPr lang="en-HK" dirty="0"/>
          </a:p>
        </p:txBody>
      </p:sp>
    </p:spTree>
    <p:extLst>
      <p:ext uri="{BB962C8B-B14F-4D97-AF65-F5344CB8AC3E}">
        <p14:creationId xmlns:p14="http://schemas.microsoft.com/office/powerpoint/2010/main" val="257537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CABB53-E216-D54F-861E-D46B59112748}"/>
              </a:ext>
            </a:extLst>
          </p:cNvPr>
          <p:cNvSpPr/>
          <p:nvPr/>
        </p:nvSpPr>
        <p:spPr>
          <a:xfrm>
            <a:off x="0" y="3903784"/>
            <a:ext cx="12192000" cy="2954215"/>
          </a:xfrm>
          <a:prstGeom prst="rect">
            <a:avLst/>
          </a:prstGeom>
          <a:solidFill>
            <a:srgbClr val="D4216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242457-6733-EE49-BE59-5AA44B16074D}"/>
              </a:ext>
            </a:extLst>
          </p:cNvPr>
          <p:cNvSpPr>
            <a:spLocks noGrp="1"/>
          </p:cNvSpPr>
          <p:nvPr>
            <p:ph idx="1"/>
          </p:nvPr>
        </p:nvSpPr>
        <p:spPr>
          <a:xfrm>
            <a:off x="838200" y="4261104"/>
            <a:ext cx="10664952" cy="2029968"/>
          </a:xfrm>
        </p:spPr>
        <p:txBody>
          <a:bodyPr numCol="2" spcCol="180000">
            <a:normAutofit lnSpcReduction="10000"/>
          </a:bodyPr>
          <a:lstStyle/>
          <a:p>
            <a:pPr>
              <a:lnSpc>
                <a:spcPct val="120000"/>
              </a:lnSpc>
            </a:pPr>
            <a:r>
              <a:rPr lang="en-HK" sz="1800" dirty="0">
                <a:solidFill>
                  <a:schemeClr val="bg1"/>
                </a:solidFill>
              </a:rPr>
              <a:t>Our campaign’s mission is to raise awareness of the dangers of trafficking drugs into Hong Kong and its extremely long and punitive prison sentences. By sharing prisoners’ letters, we help to spread the message and inspire change within the prisoners’ countries of origin. </a:t>
            </a:r>
          </a:p>
          <a:p>
            <a:pPr>
              <a:lnSpc>
                <a:spcPct val="120000"/>
              </a:lnSpc>
            </a:pPr>
            <a:r>
              <a:rPr lang="en-HK" sz="1800" dirty="0">
                <a:solidFill>
                  <a:schemeClr val="bg1"/>
                </a:solidFill>
              </a:rPr>
              <a:t>The campaign is lead by Hong Kong prison chaplain Father John </a:t>
            </a:r>
            <a:r>
              <a:rPr lang="en-HK" sz="1800" dirty="0" err="1">
                <a:solidFill>
                  <a:schemeClr val="bg1"/>
                </a:solidFill>
              </a:rPr>
              <a:t>Wotherspoon</a:t>
            </a:r>
            <a:r>
              <a:rPr lang="en-HK" sz="1800" dirty="0">
                <a:solidFill>
                  <a:schemeClr val="bg1"/>
                </a:solidFill>
              </a:rPr>
              <a:t>. </a:t>
            </a:r>
          </a:p>
          <a:p>
            <a:pPr>
              <a:lnSpc>
                <a:spcPct val="120000"/>
              </a:lnSpc>
            </a:pPr>
            <a:r>
              <a:rPr lang="en-HK" sz="1800" dirty="0">
                <a:solidFill>
                  <a:schemeClr val="bg1"/>
                </a:solidFill>
              </a:rPr>
              <a:t>Since 2013, Father John’s anti-drug campaign has greatly reduced the number of drug mules entering Hong Kong from Africa and South America. </a:t>
            </a:r>
          </a:p>
          <a:p>
            <a:pPr>
              <a:lnSpc>
                <a:spcPct val="120000"/>
              </a:lnSpc>
            </a:pPr>
            <a:endParaRPr lang="en-US" sz="1800" dirty="0">
              <a:solidFill>
                <a:schemeClr val="bg1"/>
              </a:solidFill>
            </a:endParaRPr>
          </a:p>
        </p:txBody>
      </p:sp>
      <p:sp>
        <p:nvSpPr>
          <p:cNvPr id="4" name="TextBox 3">
            <a:extLst>
              <a:ext uri="{FF2B5EF4-FFF2-40B4-BE49-F238E27FC236}">
                <a16:creationId xmlns:a16="http://schemas.microsoft.com/office/drawing/2014/main" id="{C4542D97-E2CB-A74F-B490-A63F3256AA3E}"/>
              </a:ext>
            </a:extLst>
          </p:cNvPr>
          <p:cNvSpPr txBox="1"/>
          <p:nvPr/>
        </p:nvSpPr>
        <p:spPr>
          <a:xfrm>
            <a:off x="914400" y="877824"/>
            <a:ext cx="3767328" cy="461665"/>
          </a:xfrm>
          <a:prstGeom prst="rect">
            <a:avLst/>
          </a:prstGeom>
          <a:noFill/>
        </p:spPr>
        <p:txBody>
          <a:bodyPr wrap="square" rtlCol="0">
            <a:spAutoFit/>
          </a:bodyPr>
          <a:lstStyle/>
          <a:p>
            <a:r>
              <a:rPr lang="en-US" sz="2400" b="1" spc="300" dirty="0">
                <a:solidFill>
                  <a:schemeClr val="bg1"/>
                </a:solidFill>
                <a:latin typeface="+mj-lt"/>
              </a:rPr>
              <a:t>ABOUT US</a:t>
            </a:r>
          </a:p>
        </p:txBody>
      </p:sp>
      <p:sp>
        <p:nvSpPr>
          <p:cNvPr id="7" name="Rectangle 6">
            <a:extLst>
              <a:ext uri="{FF2B5EF4-FFF2-40B4-BE49-F238E27FC236}">
                <a16:creationId xmlns:a16="http://schemas.microsoft.com/office/drawing/2014/main" id="{90C06846-E09C-F94D-8069-3F58BEB0CEAC}"/>
              </a:ext>
            </a:extLst>
          </p:cNvPr>
          <p:cNvSpPr/>
          <p:nvPr/>
        </p:nvSpPr>
        <p:spPr>
          <a:xfrm>
            <a:off x="914400" y="1654170"/>
            <a:ext cx="6576646" cy="2123658"/>
          </a:xfrm>
          <a:prstGeom prst="rect">
            <a:avLst/>
          </a:prstGeom>
        </p:spPr>
        <p:txBody>
          <a:bodyPr wrap="square">
            <a:spAutoFit/>
          </a:bodyPr>
          <a:lstStyle/>
          <a:p>
            <a:r>
              <a:rPr lang="en-HK" sz="4400" b="1" dirty="0">
                <a:solidFill>
                  <a:schemeClr val="bg1"/>
                </a:solidFill>
                <a:latin typeface="+mj-lt"/>
              </a:rPr>
              <a:t>No More Mules warns vulnerable persons duped into becoming drug mules </a:t>
            </a:r>
          </a:p>
        </p:txBody>
      </p:sp>
    </p:spTree>
    <p:extLst>
      <p:ext uri="{BB962C8B-B14F-4D97-AF65-F5344CB8AC3E}">
        <p14:creationId xmlns:p14="http://schemas.microsoft.com/office/powerpoint/2010/main" val="1963899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TotalTime>
  <Words>347</Words>
  <Application>Microsoft Macintosh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We are bringing our campaign to Malaysia due to the exponential increase of young drug mules from the country:</vt:lpstr>
      <vt:lpstr>475% increase</vt:lpstr>
      <vt:lpstr>Average prison sentence length* in Hong Kong for drug trafficking</vt:lpstr>
      <vt:lpstr>700g heroin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Stepworks</dc:creator>
  <cp:lastModifiedBy>Stepworks</cp:lastModifiedBy>
  <cp:revision>15</cp:revision>
  <dcterms:created xsi:type="dcterms:W3CDTF">2018-12-26T06:04:41Z</dcterms:created>
  <dcterms:modified xsi:type="dcterms:W3CDTF">2018-12-26T07:39:19Z</dcterms:modified>
</cp:coreProperties>
</file>